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0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1" r:id="rId6"/>
    <p:sldId id="266" r:id="rId7"/>
    <p:sldId id="267" r:id="rId8"/>
    <p:sldId id="269" r:id="rId9"/>
    <p:sldId id="280" r:id="rId10"/>
    <p:sldId id="276" r:id="rId11"/>
    <p:sldId id="270" r:id="rId12"/>
    <p:sldId id="281" r:id="rId13"/>
    <p:sldId id="282" r:id="rId14"/>
    <p:sldId id="283" r:id="rId15"/>
    <p:sldId id="271" r:id="rId16"/>
    <p:sldId id="272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itchFamily="18" charset="0"/>
        <a:ea typeface="ヒラギノ明朝 ProN W3"/>
        <a:cs typeface="ヒラギノ明朝 ProN W3"/>
        <a:sym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 J. Pitkänen" initials="TJP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3" autoAdjust="0"/>
    <p:restoredTop sz="94660"/>
  </p:normalViewPr>
  <p:slideViewPr>
    <p:cSldViewPr>
      <p:cViewPr>
        <p:scale>
          <a:sx n="90" d="100"/>
          <a:sy n="90" d="100"/>
        </p:scale>
        <p:origin x="-1478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7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A3EDB0-2637-49BD-89AF-12A271F7F96D}" type="datetimeFigureOut">
              <a:rPr lang="en-IE"/>
              <a:pPr>
                <a:defRPr/>
              </a:pPr>
              <a:t>16/06/2017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4BCB32-3D9A-4514-BF94-A4CD6E28405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055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B8165A-9872-4C6A-828C-2D7A415C812D}" type="datetimeFigureOut">
              <a:rPr lang="en-IE"/>
              <a:pPr>
                <a:defRPr/>
              </a:pPr>
              <a:t>16/06/2017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DF1E0C-1F5A-485A-AB49-295D40DA6A2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575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282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555875" y="5157788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IE" altLang="en-US" sz="1800" b="1" dirty="0" smtClean="0">
                <a:solidFill>
                  <a:srgbClr val="2D2D8A"/>
                </a:solidFill>
                <a:latin typeface="Myriad Pro Bold"/>
              </a:rPr>
              <a:t>Speaker Name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555875" y="5435600"/>
            <a:ext cx="403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IE" altLang="en-US" sz="1600" dirty="0" smtClean="0">
                <a:solidFill>
                  <a:srgbClr val="2D2D8A"/>
                </a:solidFill>
                <a:latin typeface="Myriad Pro Bold"/>
              </a:rPr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1292104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CBF33"/>
                </a:solidFill>
                <a:latin typeface="Myriad Pr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accent6"/>
                </a:solidFill>
                <a:latin typeface="Myriad Pro"/>
              </a:defRPr>
            </a:lvl1pPr>
            <a:lvl2pPr>
              <a:buClr>
                <a:schemeClr val="accent6"/>
              </a:buClr>
              <a:defRPr>
                <a:solidFill>
                  <a:schemeClr val="accent6"/>
                </a:solidFill>
                <a:latin typeface="Myriad Pro"/>
              </a:defRPr>
            </a:lvl2pPr>
            <a:lvl3pPr>
              <a:buClr>
                <a:schemeClr val="accent6"/>
              </a:buClr>
              <a:defRPr>
                <a:solidFill>
                  <a:schemeClr val="accent6"/>
                </a:solidFill>
                <a:latin typeface="Myriad Pro"/>
              </a:defRPr>
            </a:lvl3pPr>
            <a:lvl4pPr>
              <a:buClr>
                <a:schemeClr val="accent6"/>
              </a:buClr>
              <a:defRPr>
                <a:solidFill>
                  <a:schemeClr val="accent6"/>
                </a:solidFill>
                <a:latin typeface="Myriad Pro"/>
              </a:defRPr>
            </a:lvl4pPr>
            <a:lvl5pPr>
              <a:buClr>
                <a:schemeClr val="accent6"/>
              </a:buClr>
              <a:defRPr>
                <a:solidFill>
                  <a:schemeClr val="accent6"/>
                </a:solidFill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5B1F-DDA1-49ED-BD45-3D59CD092B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9476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gif"/><Relationship Id="rId29" Type="http://schemas.openxmlformats.org/officeDocument/2006/relationships/image" Target="../media/image31.png"/><Relationship Id="rId1" Type="http://schemas.openxmlformats.org/officeDocument/2006/relationships/theme" Target="../theme/theme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/>
          <p:cNvSpPr>
            <a:spLocks noGrp="1"/>
          </p:cNvSpPr>
          <p:nvPr>
            <p:ph type="title"/>
          </p:nvPr>
        </p:nvSpPr>
        <p:spPr bwMode="auto">
          <a:xfrm>
            <a:off x="755650" y="2708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Myriad Pro Bold"/>
              </a:rPr>
              <a:t>Click to Tile of edit Master title style</a:t>
            </a:r>
            <a:endParaRPr lang="en-IE" altLang="en-US" smtClean="0">
              <a:sym typeface="Myriad Pro Bol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DFD471-BFFE-4123-94E1-2F9499DEC9D1}" type="datetimeFigureOut">
              <a:rPr lang="en-IE"/>
              <a:pPr>
                <a:defRPr/>
              </a:pPr>
              <a:t>16/06/2017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ransition/>
  <p:timing>
    <p:tnLst>
      <p:par>
        <p:cTn id="1" dur="indefinite" restart="never" nodeType="tmRoot"/>
      </p:par>
    </p:tnLst>
  </p:timing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  <a:sym typeface="Myriad Pro Bold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Myriad Pro Bold" charset="0"/>
          <a:ea typeface="ヒラギノ角ゴ ProN W6" charset="0"/>
          <a:cs typeface="ヒラギノ角ゴ ProN W6" charset="0"/>
          <a:sym typeface="Myriad Pro Bold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Myriad Pro Bold" charset="0"/>
          <a:ea typeface="ヒラギノ角ゴ ProN W6" charset="0"/>
          <a:cs typeface="ヒラギノ角ゴ ProN W6" charset="0"/>
          <a:sym typeface="Myriad Pro Bold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Myriad Pro Bold" charset="0"/>
          <a:ea typeface="ヒラギノ角ゴ ProN W6" charset="0"/>
          <a:cs typeface="ヒラギノ角ゴ ProN W6" charset="0"/>
          <a:sym typeface="Myriad Pro Bold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Myriad Pro Bold" charset="0"/>
          <a:ea typeface="ヒラギノ角ゴ ProN W6" charset="0"/>
          <a:cs typeface="ヒラギノ角ゴ ProN W6" charset="0"/>
          <a:sym typeface="Myriad Pro Bold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yriad Pro Bold" charset="0"/>
          <a:ea typeface="ヒラギノ角ゴ ProN W6" charset="0"/>
          <a:cs typeface="ヒラギノ角ゴ ProN W6" charset="0"/>
          <a:sym typeface="Myriad Pro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yriad Pro Bold" charset="0"/>
          <a:ea typeface="ヒラギノ角ゴ ProN W6" charset="0"/>
          <a:cs typeface="ヒラギノ角ゴ ProN W6" charset="0"/>
          <a:sym typeface="Myriad Pro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yriad Pro Bold" charset="0"/>
          <a:ea typeface="ヒラギノ角ゴ ProN W6" charset="0"/>
          <a:cs typeface="ヒラギノ角ゴ ProN W6" charset="0"/>
          <a:sym typeface="Myriad Pro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Myriad Pro Bold" charset="0"/>
          <a:ea typeface="ヒラギノ角ゴ ProN W6" charset="0"/>
          <a:cs typeface="ヒラギノ角ゴ ProN W6" charset="0"/>
          <a:sym typeface="Myriad Pro Bold" charset="0"/>
        </a:defRPr>
      </a:lvl9pPr>
    </p:titleStyle>
    <p:bodyStyle>
      <a:lvl1pPr marL="422275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•"/>
        <a:defRPr sz="3200">
          <a:solidFill>
            <a:srgbClr val="FF0000"/>
          </a:solidFill>
          <a:latin typeface="+mn-lt"/>
          <a:ea typeface="+mn-ea"/>
          <a:cs typeface="+mn-cs"/>
          <a:sym typeface="Lucida Sans" pitchFamily="34" charset="0"/>
        </a:defRPr>
      </a:lvl1pPr>
      <a:lvl2pPr marL="822325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–"/>
        <a:defRPr sz="2800">
          <a:solidFill>
            <a:srgbClr val="FF0000"/>
          </a:solidFill>
          <a:latin typeface="+mn-lt"/>
          <a:ea typeface="+mn-ea"/>
          <a:cs typeface="+mn-cs"/>
          <a:sym typeface="Lucida Sans" pitchFamily="34" charset="0"/>
        </a:defRPr>
      </a:lvl2pPr>
      <a:lvl3pPr marL="1222375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•"/>
        <a:defRPr sz="2400">
          <a:solidFill>
            <a:srgbClr val="FF0000"/>
          </a:solidFill>
          <a:latin typeface="+mn-lt"/>
          <a:ea typeface="+mn-ea"/>
          <a:cs typeface="+mn-cs"/>
          <a:sym typeface="Lucida Sans" pitchFamily="34" charset="0"/>
        </a:defRPr>
      </a:lvl3pPr>
      <a:lvl4pPr marL="167957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–"/>
        <a:defRPr sz="2000">
          <a:solidFill>
            <a:srgbClr val="FF0000"/>
          </a:solidFill>
          <a:latin typeface="+mn-lt"/>
          <a:ea typeface="+mn-ea"/>
          <a:cs typeface="+mn-cs"/>
          <a:sym typeface="Lucida Sans" pitchFamily="34" charset="0"/>
        </a:defRPr>
      </a:lvl4pPr>
      <a:lvl5pPr marL="213677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»"/>
        <a:defRPr sz="2000">
          <a:solidFill>
            <a:srgbClr val="FF0000"/>
          </a:solidFill>
          <a:latin typeface="+mn-lt"/>
          <a:ea typeface="+mn-ea"/>
          <a:cs typeface="+mn-cs"/>
          <a:sym typeface="Lucida Sans" pitchFamily="34" charset="0"/>
        </a:defRPr>
      </a:lvl5pPr>
      <a:lvl6pPr marL="25939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6pPr>
      <a:lvl7pPr marL="30511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7pPr>
      <a:lvl8pPr marL="35083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8pPr>
      <a:lvl9pPr marL="39655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6440488"/>
            <a:ext cx="352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F9FFF9"/>
                </a:solidFill>
                <a:latin typeface="Myriad Pro Bold" charset="0"/>
                <a:ea typeface="Myriad Pro Bold" charset="0"/>
                <a:cs typeface="Myriad Pro Bold" charset="0"/>
                <a:sym typeface="Myriad Pro Bold" charset="0"/>
              </a:defRPr>
            </a:lvl1pPr>
          </a:lstStyle>
          <a:p>
            <a:pPr>
              <a:defRPr/>
            </a:pPr>
            <a:fld id="{4F841656-1902-446E-9E98-B0A2FF9683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3"/>
          <p:cNvSpPr>
            <a:spLocks/>
          </p:cNvSpPr>
          <p:nvPr userDrawn="1"/>
        </p:nvSpPr>
        <p:spPr bwMode="auto">
          <a:xfrm>
            <a:off x="233363" y="6381750"/>
            <a:ext cx="284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© Irish Cattle Breeding Federation Society Ltd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793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  <a:sym typeface="Lucida Sans" pitchFamily="34" charset="0"/>
        </a:defRPr>
      </a:lvl1pPr>
      <a:lvl2pPr marL="793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2pPr>
      <a:lvl3pPr marL="793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3pPr>
      <a:lvl4pPr marL="793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4pPr>
      <a:lvl5pPr marL="79375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5pPr>
      <a:lvl6pPr marL="536575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6pPr>
      <a:lvl7pPr marL="993775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7pPr>
      <a:lvl8pPr marL="1450975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8pPr>
      <a:lvl9pPr marL="1908175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9pPr>
    </p:titleStyle>
    <p:bodyStyle>
      <a:lvl1pPr marL="422275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Sans" pitchFamily="34" charset="0"/>
        </a:defRPr>
      </a:lvl1pPr>
      <a:lvl2pPr marL="822325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Sans" pitchFamily="34" charset="0"/>
        </a:defRPr>
      </a:lvl2pPr>
      <a:lvl3pPr marL="1222375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Sans" pitchFamily="34" charset="0"/>
        </a:defRPr>
      </a:lvl3pPr>
      <a:lvl4pPr marL="167957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Sans" pitchFamily="34" charset="0"/>
        </a:defRPr>
      </a:lvl4pPr>
      <a:lvl5pPr marL="2136775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pitchFamily="34" charset="0"/>
        </a:defRPr>
      </a:lvl5pPr>
      <a:lvl6pPr marL="25939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6pPr>
      <a:lvl7pPr marL="30511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7pPr>
      <a:lvl8pPr marL="35083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8pPr>
      <a:lvl9pPr marL="3965575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620713"/>
            <a:ext cx="9577388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96744A-46E0-48E4-826E-9929A4686584}" type="datetimeFigureOut">
              <a:rPr lang="en-IE"/>
              <a:pPr>
                <a:defRPr/>
              </a:pPr>
              <a:t>16/06/2017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2EE568-81C0-454C-B680-364B331C306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pic>
        <p:nvPicPr>
          <p:cNvPr id="4101" name="Picture 16" descr="The Kerry Cow - Ireland's Native Dairy Bre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5508625"/>
            <a:ext cx="9985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0" descr="V:\Shared\Company\Logo\Herd Books\SI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332413"/>
            <a:ext cx="8747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V:\Shared\Company\Logo\Herd Books\IBBC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591050"/>
            <a:ext cx="8016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4572000"/>
            <a:ext cx="677862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4550"/>
            <a:ext cx="12334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64050"/>
            <a:ext cx="7572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545013"/>
            <a:ext cx="4762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38775"/>
            <a:ext cx="86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5" descr="V:\Shared\Company\Logo\Herd Books\PI.gi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73688"/>
            <a:ext cx="6540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9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73688"/>
            <a:ext cx="665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6" descr="https://scontent-a.xx.fbcdn.net/hphotos-ash2/t1.0-9/228048_183125395069645_1760342_n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594225"/>
            <a:ext cx="4968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5407025"/>
            <a:ext cx="7524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13" name="Picture 8" descr="EASB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35488"/>
            <a:ext cx="723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" descr="Image result for Ayrshire Cattle Society of Great Britain &amp; Irela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592638"/>
            <a:ext cx="7254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0" descr="Related imag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679950"/>
            <a:ext cx="1184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4" descr="Image result for Jersey Cattle Society of Ireland 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403850"/>
            <a:ext cx="5873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6" descr="Image result for The Aberdeen-Angus Cattle Society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02175"/>
            <a:ext cx="1504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0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445125"/>
            <a:ext cx="1177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6" descr="Image result for progressive genetic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313113"/>
            <a:ext cx="1019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1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5830888"/>
            <a:ext cx="13985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327650"/>
            <a:ext cx="7937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4" descr="https://scontent.xx.fbcdn.net/v/t1.0-9/555513_273228956119991_499935302_n.jpg?oh=fae730bc98d44dd2cf4920fd3ff93582&amp;oe=58C861A9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13113"/>
            <a:ext cx="8715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630613"/>
            <a:ext cx="1281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/>
          <p:cNvSpPr>
            <a:spLocks/>
          </p:cNvSpPr>
          <p:nvPr userDrawn="1"/>
        </p:nvSpPr>
        <p:spPr bwMode="auto">
          <a:xfrm>
            <a:off x="-9525" y="4248150"/>
            <a:ext cx="9185275" cy="279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chemeClr val="bg1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Our Herdbooks</a:t>
            </a:r>
          </a:p>
        </p:txBody>
      </p:sp>
      <p:pic>
        <p:nvPicPr>
          <p:cNvPr id="4125" name="Picture 27" descr="Y:\Shared\Company\HerdPlus\Co-Op Dairy Herd Performance\Tipperary\Tipperary_logo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29013"/>
            <a:ext cx="9779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/>
          </p:cNvSpPr>
          <p:nvPr userDrawn="1"/>
        </p:nvSpPr>
        <p:spPr bwMode="auto">
          <a:xfrm>
            <a:off x="-14288" y="3168650"/>
            <a:ext cx="9172576" cy="279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chemeClr val="bg1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Our AI &amp; Milk Recording Organisations</a:t>
            </a:r>
          </a:p>
        </p:txBody>
      </p:sp>
      <p:pic>
        <p:nvPicPr>
          <p:cNvPr id="4127" name="Picture 2" descr="Y:\Shared\Company\HerdPlus\Trademark\New ICBF Logo\ICBFCmyk.tif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549275"/>
            <a:ext cx="20907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"/>
          <p:cNvSpPr>
            <a:spLocks/>
          </p:cNvSpPr>
          <p:nvPr userDrawn="1"/>
        </p:nvSpPr>
        <p:spPr bwMode="auto">
          <a:xfrm>
            <a:off x="-26988" y="6119813"/>
            <a:ext cx="9207501" cy="7651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00" b="1" smtClean="0">
                <a:solidFill>
                  <a:schemeClr val="bg1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Acknowledging Our Members</a:t>
            </a:r>
          </a:p>
        </p:txBody>
      </p:sp>
      <p:sp>
        <p:nvSpPr>
          <p:cNvPr id="35" name="Rectangle 1"/>
          <p:cNvSpPr>
            <a:spLocks/>
          </p:cNvSpPr>
          <p:nvPr userDrawn="1"/>
        </p:nvSpPr>
        <p:spPr bwMode="auto">
          <a:xfrm>
            <a:off x="-14288" y="1943100"/>
            <a:ext cx="9172576" cy="2794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smtClean="0">
                <a:solidFill>
                  <a:schemeClr val="bg1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t>Our Farmer &amp; Government Representation</a:t>
            </a:r>
          </a:p>
        </p:txBody>
      </p:sp>
      <p:pic>
        <p:nvPicPr>
          <p:cNvPr id="4130" name="Picture 4" descr="Image result for ICMSA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63775"/>
            <a:ext cx="6985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6" descr="Related image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325688"/>
            <a:ext cx="1428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2" descr="Image result for dafm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01875"/>
            <a:ext cx="1231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3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32425"/>
            <a:ext cx="720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5178425"/>
            <a:ext cx="15478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" y="3032125"/>
            <a:ext cx="9144000" cy="5842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IE" sz="3200" b="1" dirty="0">
                <a:solidFill>
                  <a:schemeClr val="bg1"/>
                </a:solidFill>
                <a:latin typeface="+mj-lt"/>
              </a:rPr>
              <a:t>Test Day Model -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Old vs New – Ai Bulls</a:t>
            </a:r>
            <a:r>
              <a:rPr lang="en-IE" altLang="en-US" dirty="0">
                <a:solidFill>
                  <a:srgbClr val="62AE34"/>
                </a:solidFill>
                <a:sym typeface="Myriad Pro Bold"/>
              </a:rPr>
              <a:t/>
            </a:r>
            <a:br>
              <a:rPr lang="en-IE" altLang="en-US" dirty="0">
                <a:solidFill>
                  <a:srgbClr val="62AE34"/>
                </a:solidFill>
                <a:sym typeface="Myriad Pro Bold"/>
              </a:rPr>
            </a:br>
            <a:r>
              <a:rPr lang="en-IE" altLang="en-US" dirty="0" smtClean="0">
                <a:solidFill>
                  <a:srgbClr val="62AE34"/>
                </a:solidFill>
                <a:sym typeface="Myriad Pro Bold"/>
              </a:rPr>
              <a:t>Milk PTA(Overall)</a:t>
            </a:r>
            <a:endParaRPr lang="en-IE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4DEE968F-C202-49C2-8B8C-5CB88ECB22C4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10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pic>
        <p:nvPicPr>
          <p:cNvPr id="16388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030413"/>
            <a:ext cx="5956300" cy="3665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Old vs New – Ai Bulls</a:t>
            </a:r>
            <a:br>
              <a:rPr lang="en-US" altLang="en-US" dirty="0" smtClean="0">
                <a:solidFill>
                  <a:srgbClr val="62AE34"/>
                </a:solidFill>
                <a:sym typeface="Myriad Pro Bold"/>
              </a:rPr>
            </a:br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Milk (Parity 1)</a:t>
            </a:r>
            <a:endParaRPr lang="en-IE" alt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5910C93A-493D-4C89-BA92-85A3B1FF701D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11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pic>
        <p:nvPicPr>
          <p:cNvPr id="17412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5962"/>
            <a:ext cx="5544095" cy="33985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79388" y="5013325"/>
            <a:ext cx="8507412" cy="1112838"/>
          </a:xfrm>
          <a:prstGeom prst="rect">
            <a:avLst/>
          </a:prstGeom>
        </p:spPr>
        <p:txBody>
          <a:bodyPr/>
          <a:lstStyle>
            <a:lvl1pPr marL="422275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32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1pPr>
            <a:lvl2pPr marL="822325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8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2pPr>
            <a:lvl3pPr marL="1222375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24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3pPr>
            <a:lvl4pPr marL="16795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4pPr>
            <a:lvl5pPr marL="21367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»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5pPr>
            <a:lvl6pPr marL="25939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6pPr>
            <a:lvl7pPr marL="30511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7pPr>
            <a:lvl8pPr marL="35083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8pPr>
            <a:lvl9pPr marL="39655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9pPr>
          </a:lstStyle>
          <a:p>
            <a:pPr lvl="1">
              <a:defRPr/>
            </a:pPr>
            <a:r>
              <a:rPr lang="en-IE" kern="0" dirty="0" smtClean="0"/>
              <a:t>Note tighter correlation with parity 1 PTA, as current model is Heifer Equivalent</a:t>
            </a:r>
            <a:endParaRPr lang="en-IE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Reliability Changes</a:t>
            </a:r>
            <a:endParaRPr lang="en-IE" alt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DA8B0689-E3DA-48F0-9DF6-3B10909ED728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12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7993062" cy="1728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2296"/>
                <a:gridCol w="2556414"/>
                <a:gridCol w="1297176"/>
                <a:gridCol w="1297176"/>
              </a:tblGrid>
              <a:tr h="351617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Milk </a:t>
                      </a:r>
                      <a:r>
                        <a:rPr lang="en-IE" sz="1800" b="1" u="none" strike="noStrike" dirty="0" err="1">
                          <a:effectLst/>
                          <a:latin typeface="Calibri" panose="020F0502020204030204" pitchFamily="34" charset="0"/>
                        </a:rPr>
                        <a:t>Rel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659284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 err="1"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E" sz="1800" b="1" u="none" strike="noStrike" dirty="0" err="1">
                          <a:effectLst/>
                          <a:latin typeface="Calibri" panose="020F0502020204030204" pitchFamily="34" charset="0"/>
                        </a:rPr>
                        <a:t>Anis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305d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Td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6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Cows with records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1,831,295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58.6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67.7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626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800" b="1" u="none" strike="noStrike" dirty="0">
                          <a:effectLst/>
                          <a:latin typeface="Calibri" panose="020F0502020204030204" pitchFamily="34" charset="0"/>
                        </a:rPr>
                        <a:t>Alive Cows with records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602,218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57.2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65.3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Changes different Animals</a:t>
            </a:r>
            <a:endParaRPr lang="en-IE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FD2A5499-487A-427B-BA4E-3D29E2FDA161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13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3850" y="981075"/>
          <a:ext cx="8280400" cy="4295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771"/>
                <a:gridCol w="1391052"/>
                <a:gridCol w="836219"/>
                <a:gridCol w="608667"/>
                <a:gridCol w="608667"/>
                <a:gridCol w="608667"/>
                <a:gridCol w="608667"/>
                <a:gridCol w="747709"/>
                <a:gridCol w="1556981"/>
              </a:tblGrid>
              <a:tr h="499509"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Milk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Fat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err="1">
                          <a:effectLst/>
                        </a:rPr>
                        <a:t>Prot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114"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err="1">
                          <a:effectLst/>
                        </a:rPr>
                        <a:t>Num</a:t>
                      </a:r>
                      <a:r>
                        <a:rPr lang="en-IE" sz="1400" b="1" u="none" strike="noStrike" dirty="0">
                          <a:effectLst/>
                        </a:rPr>
                        <a:t> </a:t>
                      </a:r>
                      <a:r>
                        <a:rPr lang="en-IE" sz="1400" b="1" u="none" strike="noStrike" dirty="0" err="1">
                          <a:effectLst/>
                        </a:rPr>
                        <a:t>Anis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Td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305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Td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305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Td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305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Milk SI Euro Difference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 smtClean="0">
                          <a:effectLst/>
                        </a:rPr>
                        <a:t>Active AI Bulls 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 smtClean="0">
                          <a:effectLst/>
                        </a:rPr>
                        <a:t>530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44.73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-2.04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5.52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4.44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4.20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2.57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7.72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Bulls &gt;50%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4246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-</a:t>
                      </a:r>
                      <a:r>
                        <a:rPr lang="en-IE" sz="1400" i="0" u="none" strike="noStrike" dirty="0" smtClean="0">
                          <a:effectLst/>
                        </a:rPr>
                        <a:t>2.56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-25.56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0.54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0.17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-0.35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-0.83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1.54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Bulls &gt;70%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3557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14.82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-4.16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1.37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1.17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0.39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-0.01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i="0" u="none" strike="noStrike" dirty="0" smtClean="0">
                          <a:effectLst/>
                        </a:rPr>
                        <a:t>1.13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Bulls &gt;90%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2258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36.38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17.22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2.31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2.15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 smtClean="0">
                          <a:effectLst/>
                        </a:rPr>
                        <a:t>1.39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0" u="none" strike="noStrike" dirty="0">
                          <a:effectLst/>
                        </a:rPr>
                        <a:t>0.95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1.41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95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All Cows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1831295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-</a:t>
                      </a:r>
                      <a:r>
                        <a:rPr lang="en-IE" sz="1400" i="1" u="none" strike="noStrike" dirty="0" smtClean="0">
                          <a:effectLst/>
                        </a:rPr>
                        <a:t>2.47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-13.21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 smtClean="0">
                          <a:effectLst/>
                        </a:rPr>
                        <a:t>0.58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0.55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 smtClean="0">
                          <a:effectLst/>
                        </a:rPr>
                        <a:t>0.06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-0.07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0.06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950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All Cows alive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 smtClean="0">
                          <a:effectLst/>
                        </a:rPr>
                        <a:t>626774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 smtClean="0">
                          <a:effectLst/>
                        </a:rPr>
                        <a:t>42.39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1.96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 smtClean="0">
                          <a:effectLst/>
                        </a:rPr>
                        <a:t>2.95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3.04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 smtClean="0">
                          <a:effectLst/>
                        </a:rPr>
                        <a:t>2.87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i="1" u="none" strike="noStrike" dirty="0">
                          <a:effectLst/>
                        </a:rPr>
                        <a:t>1.61</a:t>
                      </a:r>
                      <a:endParaRPr lang="en-I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 smtClean="0">
                          <a:effectLst/>
                        </a:rPr>
                        <a:t>5.62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Changes different Breeds</a:t>
            </a:r>
            <a:endParaRPr lang="en-IE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85CD9563-905F-414B-813E-2A1E9EBD7DED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14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50825" y="1003300"/>
          <a:ext cx="8861424" cy="3399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778"/>
                <a:gridCol w="853266"/>
                <a:gridCol w="656270"/>
                <a:gridCol w="853266"/>
                <a:gridCol w="656270"/>
                <a:gridCol w="853266"/>
                <a:gridCol w="1347977"/>
                <a:gridCol w="792237"/>
                <a:gridCol w="1037370"/>
                <a:gridCol w="1083724"/>
              </a:tblGrid>
              <a:tr h="302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Milk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Fat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Prot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6" marR="68586" marT="0" marB="0" anchor="b"/>
                </a:tc>
              </a:tr>
              <a:tr h="98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305d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305d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305d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Milk SI Euro </a:t>
                      </a:r>
                      <a:r>
                        <a:rPr lang="en-IE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diff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r>
                        <a:rPr lang="en-IE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Bulls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I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Age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Breed</a:t>
                      </a:r>
                      <a:endParaRPr lang="en-I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122.44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102.41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3.82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3.37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3.37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22/05/1997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-165.87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-200.28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-2.79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-3.35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-3.72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-4.81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5.12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18/12/2000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-305.77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-356.50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12.71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11.71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-0.44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5.64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30/07/2005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-126.15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-103.31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-7.87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-5.82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-3.57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-2.84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-4.21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24/12/1994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-157.05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-191.26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-2.76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-3.53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-1.38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-2.70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8.28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07/08/1999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-296.64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-323.57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-8.39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-8.59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-5.54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-6.66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22/06/1997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  <a:tr h="3021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-121.50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-168.69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-1.50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-1.67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-3.31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8.34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18/01/1997</a:t>
                      </a:r>
                      <a:endParaRPr lang="en-IE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  <a:endParaRPr lang="en-I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b"/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395288" y="5445125"/>
            <a:ext cx="8291512" cy="681038"/>
          </a:xfrm>
          <a:prstGeom prst="rect">
            <a:avLst/>
          </a:prstGeom>
        </p:spPr>
        <p:txBody>
          <a:bodyPr/>
          <a:lstStyle>
            <a:lvl1pPr marL="422275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32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1pPr>
            <a:lvl2pPr marL="822325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8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2pPr>
            <a:lvl3pPr marL="1222375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24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3pPr>
            <a:lvl4pPr marL="16795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4pPr>
            <a:lvl5pPr marL="21367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»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5pPr>
            <a:lvl6pPr marL="25939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6pPr>
            <a:lvl7pPr marL="30511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7pPr>
            <a:lvl8pPr marL="35083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8pPr>
            <a:lvl9pPr marL="39655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9pPr>
          </a:lstStyle>
          <a:p>
            <a:pPr lvl="1">
              <a:defRPr/>
            </a:pPr>
            <a:r>
              <a:rPr lang="en-IE" kern="0" dirty="0" smtClean="0"/>
              <a:t>Bulls &gt;=87.5% of the breed</a:t>
            </a:r>
          </a:p>
          <a:p>
            <a:pPr lvl="1">
              <a:defRPr/>
            </a:pPr>
            <a:endParaRPr lang="en-IE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Background</a:t>
            </a:r>
            <a:endParaRPr lang="en-I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IE" sz="2800" dirty="0">
                <a:solidFill>
                  <a:schemeClr val="tx1"/>
                </a:solidFill>
                <a:latin typeface="Calibri" panose="020F0502020204030204" pitchFamily="34" charset="0"/>
              </a:rPr>
              <a:t>Currently calculate 305 day values for each lactation</a:t>
            </a:r>
          </a:p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IE" sz="2800" dirty="0">
                <a:solidFill>
                  <a:schemeClr val="tx1"/>
                </a:solidFill>
                <a:latin typeface="Calibri" panose="020F0502020204030204" pitchFamily="34" charset="0"/>
              </a:rPr>
              <a:t>305 day model uses one 305 day figure for </a:t>
            </a: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Milk/Fat/Protein </a:t>
            </a:r>
            <a:r>
              <a:rPr lang="en-IE" sz="2800" dirty="0">
                <a:solidFill>
                  <a:schemeClr val="tx1"/>
                </a:solidFill>
                <a:latin typeface="Calibri" panose="020F0502020204030204" pitchFamily="34" charset="0"/>
              </a:rPr>
              <a:t>which summarises whole lactation</a:t>
            </a:r>
          </a:p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IE" sz="2800" dirty="0">
                <a:solidFill>
                  <a:schemeClr val="tx1"/>
                </a:solidFill>
                <a:latin typeface="Calibri" panose="020F0502020204030204" pitchFamily="34" charset="0"/>
              </a:rPr>
              <a:t>Operated on contract by CRV </a:t>
            </a: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Holland – only evaluation not run in-house by ICBF.</a:t>
            </a:r>
          </a:p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Current model - trait is Heifer-Equivalent (calving @26 months)</a:t>
            </a:r>
          </a:p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Test day model – each parity (1-3) is a different (but correlated) genetic trait. Separate breeding value for each parity(1-3)</a:t>
            </a:r>
            <a:endParaRPr lang="en-IE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IE" sz="28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A962EA46-E40F-45AC-A376-048FFEF97662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2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Actions – Test Day Model</a:t>
            </a:r>
            <a:endParaRPr lang="en-IE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IE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Genetic parameters estimated 2012 </a:t>
            </a: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milk/fat/</a:t>
            </a:r>
            <a:r>
              <a:rPr lang="en-IE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prot</a:t>
            </a: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</a:t>
            </a:r>
            <a:r>
              <a:rPr lang="en-IE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incl</a:t>
            </a:r>
            <a:r>
              <a:rPr lang="en-IE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additional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Heterogenous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Variance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parameters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  <a:sym typeface="Myriad Pro" charset="0"/>
            </a:endParaRP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Submit initial HO/FR evaluation to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test run Jan 2013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Milk/Fat/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Prot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- passed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test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Submit all breed (HO/FR, Je, NR/SR, Sim) evaluation to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test run Sept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2013 –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passed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test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Dec 2013 – test proofs generated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incl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genomics</a:t>
            </a:r>
          </a:p>
          <a:p>
            <a:pPr marL="382588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Milk/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Prot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proofs stack up well, Fat proofs stack up well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overall – some queries</a:t>
            </a:r>
          </a:p>
          <a:p>
            <a:pPr marL="382588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Decision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– not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made official due to queries on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fat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  <a:sym typeface="Myriad Pro" charset="0"/>
            </a:endParaRPr>
          </a:p>
          <a:p>
            <a:pPr>
              <a:defRPr/>
            </a:pPr>
            <a:endParaRPr lang="en-IE" sz="28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A7EBD4B4-BFC4-4A20-9D98-4B2507FC1A97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3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Actions</a:t>
            </a:r>
            <a:endParaRPr lang="en-I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445500" cy="4525963"/>
          </a:xfrm>
        </p:spPr>
        <p:txBody>
          <a:bodyPr/>
          <a:lstStyle/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2014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re-estimate parameters, full re-work of model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Submit milk/fat/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prot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to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test run Sep 2014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Results – passed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test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Decision – not to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proceed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  <a:sym typeface="Myriad Pro" charset="0"/>
            </a:endParaRPr>
          </a:p>
          <a:p>
            <a:pPr>
              <a:defRPr/>
            </a:pPr>
            <a:endParaRPr lang="en-IE" sz="28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E110F27F-90FB-4599-8F5B-B4CAEB7C6D2B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4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Actions</a:t>
            </a:r>
            <a:endParaRPr lang="en-I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445500" cy="4525963"/>
          </a:xfrm>
        </p:spPr>
        <p:txBody>
          <a:bodyPr/>
          <a:lstStyle/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Specific evaluation by CRV excluding HV correction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Apr 2017 - Timo Pitkänen (LUKE) visit ICBF 4 months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Complete analysis of model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Results presented here (basically same as previous presented but with 2 years more data)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Plan submit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Interbull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 Test run Sep 2017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Implement at suitable time afterwards</a:t>
            </a:r>
          </a:p>
          <a:p>
            <a:pPr>
              <a:defRPr/>
            </a:pPr>
            <a:endParaRPr lang="en-IE" sz="2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3A033990-0F60-4E31-937F-A4DFAA8C91FE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5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Data</a:t>
            </a:r>
            <a:endParaRPr lang="en-I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351838" cy="5111750"/>
          </a:xfrm>
        </p:spPr>
        <p:txBody>
          <a:bodyPr/>
          <a:lstStyle/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Individual test day records (i.e. raw milk recording)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Tests since 1/1/1996</a:t>
            </a: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Animals with known sire/dam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  <a:sym typeface="Myriad Pro" charset="0"/>
            </a:endParaRPr>
          </a:p>
          <a:p>
            <a:pPr marL="382588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  <a:sym typeface="Myriad Pro" charset="0"/>
              </a:rPr>
              <a:t>All parities up to 15</a:t>
            </a:r>
          </a:p>
          <a:p>
            <a:pPr marL="39688" indent="0">
              <a:buFont typeface="Lucida Sans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  <a:sym typeface="Myriad Pro" charset="0"/>
            </a:endParaRPr>
          </a:p>
          <a:p>
            <a:pPr marL="382588">
              <a:buFont typeface="Arial" panose="020B0604020202020204" pitchFamily="34" charset="0"/>
              <a:buChar char="•"/>
              <a:defRPr/>
            </a:pPr>
            <a:endParaRPr lang="en-IE" sz="28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8E8581E3-5981-4DBC-9DDC-F054C82757DC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6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913" y="2997200"/>
          <a:ext cx="6696074" cy="2879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684"/>
                <a:gridCol w="1457505"/>
                <a:gridCol w="1457505"/>
                <a:gridCol w="802684"/>
                <a:gridCol w="1288519"/>
                <a:gridCol w="887177"/>
              </a:tblGrid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PARITY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Records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Cows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>
                          <a:effectLst/>
                          <a:latin typeface="Calibri" panose="020F0502020204030204" pitchFamily="34" charset="0"/>
                        </a:rPr>
                        <a:t>PARITY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Records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Cows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Calibri" panose="020F0502020204030204" pitchFamily="34" charset="0"/>
                        </a:rPr>
                        <a:t>        7,524,368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Calibri" panose="020F0502020204030204" pitchFamily="34" charset="0"/>
                        </a:rPr>
                        <a:t>        1,517,884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Calibri" panose="020F0502020204030204" pitchFamily="34" charset="0"/>
                        </a:rPr>
                        <a:t>        327,470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70,960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6,199,088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1,231,431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158,772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35,176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4,845,157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964,849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70,574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15,966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3,655,977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734,590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29,370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6,780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2,591,464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526,347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10,904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2,581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1,728,348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355,871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 3,825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945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1,070,985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223,290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            1,590 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  <a:latin typeface="Calibri" panose="020F0502020204030204" pitchFamily="34" charset="0"/>
                        </a:rPr>
                        <a:t>356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  <a:tr h="31996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Calibri" panose="020F0502020204030204" pitchFamily="34" charset="0"/>
                        </a:rPr>
                        <a:t>           614,545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Calibri" panose="020F0502020204030204" pitchFamily="34" charset="0"/>
                        </a:rPr>
                        <a:t>           130,847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18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62AE34"/>
                </a:solidFill>
                <a:sym typeface="Myriad Pro Bold"/>
              </a:rPr>
              <a:t>Weighing by Parity</a:t>
            </a:r>
            <a:endParaRPr lang="en-IE" alt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59CE3922-277F-4984-B221-5D93C711E7CF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7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347504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760"/>
                <a:gridCol w="868760"/>
                <a:gridCol w="868760"/>
                <a:gridCol w="86876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  <a:latin typeface="Calibri" panose="020F0502020204030204" pitchFamily="34" charset="0"/>
                        </a:rPr>
                        <a:t>PARITY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 err="1"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r>
                        <a:rPr lang="en-IE" sz="1200" b="1" u="none" strike="noStrike" dirty="0">
                          <a:effectLst/>
                          <a:latin typeface="Calibri" panose="020F0502020204030204" pitchFamily="34" charset="0"/>
                        </a:rPr>
                        <a:t> Records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  <a:latin typeface="Calibri" panose="020F0502020204030204" pitchFamily="34" charset="0"/>
                        </a:rPr>
                        <a:t>Weighting 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970,737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  <a:latin typeface="Calibri" panose="020F0502020204030204" pitchFamily="34" charset="0"/>
                        </a:rPr>
                        <a:t>41%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781,567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611,521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  <a:latin typeface="Calibri" panose="020F0502020204030204" pitchFamily="34" charset="0"/>
                        </a:rPr>
                        <a:t>26%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468,900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339,935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233,054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148,637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88,362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48,495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24,413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11,519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5,072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1,952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710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189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 dirty="0"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9" marR="7619" marT="7620" marB="0" anchor="ctr"/>
                </a:tc>
              </a:tr>
            </a:tbl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>
          <a:xfrm>
            <a:off x="4572000" y="1268413"/>
            <a:ext cx="4114800" cy="3889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422275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32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1pPr>
            <a:lvl2pPr marL="822325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8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2pPr>
            <a:lvl3pPr marL="1222375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24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3pPr>
            <a:lvl4pPr marL="16795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4pPr>
            <a:lvl5pPr marL="21367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»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5pPr>
            <a:lvl6pPr marL="25939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6pPr>
            <a:lvl7pPr marL="30511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7pPr>
            <a:lvl8pPr marL="35083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8pPr>
            <a:lvl9pPr marL="39655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9pPr>
          </a:lstStyle>
          <a:p>
            <a:pPr marL="79375" indent="0">
              <a:buFont typeface="Lucida Sans" pitchFamily="34" charset="0"/>
              <a:buNone/>
              <a:defRPr/>
            </a:pPr>
            <a:r>
              <a:rPr lang="en-IE" kern="0" dirty="0" smtClean="0">
                <a:solidFill>
                  <a:srgbClr val="003300"/>
                </a:solidFill>
              </a:rPr>
              <a:t>Other Countries</a:t>
            </a:r>
          </a:p>
          <a:p>
            <a:pPr>
              <a:defRPr/>
            </a:pPr>
            <a:r>
              <a:rPr lang="en-IE" kern="0" dirty="0" smtClean="0">
                <a:solidFill>
                  <a:srgbClr val="003300"/>
                </a:solidFill>
              </a:rPr>
              <a:t>Nordic Countries</a:t>
            </a:r>
          </a:p>
          <a:p>
            <a:pPr lvl="1">
              <a:defRPr/>
            </a:pPr>
            <a:r>
              <a:rPr lang="en-IE" kern="0" dirty="0" smtClean="0">
                <a:solidFill>
                  <a:srgbClr val="003300"/>
                </a:solidFill>
              </a:rPr>
              <a:t>50 : 30 : 20</a:t>
            </a:r>
          </a:p>
          <a:p>
            <a:pPr>
              <a:defRPr/>
            </a:pPr>
            <a:r>
              <a:rPr lang="en-IE" kern="0" dirty="0" smtClean="0">
                <a:solidFill>
                  <a:srgbClr val="003300"/>
                </a:solidFill>
              </a:rPr>
              <a:t>Holland</a:t>
            </a:r>
          </a:p>
          <a:p>
            <a:pPr lvl="1">
              <a:defRPr/>
            </a:pPr>
            <a:r>
              <a:rPr lang="en-IE" kern="0" dirty="0" smtClean="0">
                <a:solidFill>
                  <a:srgbClr val="003300"/>
                </a:solidFill>
              </a:rPr>
              <a:t>41 : 33 : 26</a:t>
            </a:r>
          </a:p>
          <a:p>
            <a:pPr lvl="1">
              <a:defRPr/>
            </a:pPr>
            <a:r>
              <a:rPr lang="en-IE" sz="1100" kern="0" dirty="0">
                <a:solidFill>
                  <a:srgbClr val="003300"/>
                </a:solidFill>
              </a:rPr>
              <a:t>https://www.crv4all-international.com/wp-content/uploads/2016/03/E-7-milk-production.pdf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9563" y="1341438"/>
            <a:ext cx="4392612" cy="715962"/>
          </a:xfrm>
          <a:prstGeom prst="rect">
            <a:avLst/>
          </a:prstGeom>
        </p:spPr>
        <p:txBody>
          <a:bodyPr/>
          <a:lstStyle>
            <a:lvl1pPr marL="422275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32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1pPr>
            <a:lvl2pPr marL="822325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8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2pPr>
            <a:lvl3pPr marL="1222375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24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3pPr>
            <a:lvl4pPr marL="16795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4pPr>
            <a:lvl5pPr marL="21367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»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5pPr>
            <a:lvl6pPr marL="25939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6pPr>
            <a:lvl7pPr marL="30511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7pPr>
            <a:lvl8pPr marL="35083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8pPr>
            <a:lvl9pPr marL="39655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9pPr>
          </a:lstStyle>
          <a:p>
            <a:pPr marL="79375" indent="0">
              <a:buFont typeface="Lucida Sans" pitchFamily="34" charset="0"/>
              <a:buNone/>
              <a:defRPr/>
            </a:pPr>
            <a:r>
              <a:rPr lang="en-IE" sz="2800" kern="0" dirty="0" smtClean="0"/>
              <a:t>Records from last 6 years</a:t>
            </a:r>
            <a:endParaRPr lang="en-IE" sz="1050" kern="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822325" y="5013325"/>
            <a:ext cx="7494588" cy="10795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422275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32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1pPr>
            <a:lvl2pPr marL="822325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8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2pPr>
            <a:lvl3pPr marL="1222375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•"/>
              <a:defRPr sz="24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3pPr>
            <a:lvl4pPr marL="16795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–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4pPr>
            <a:lvl5pPr marL="213677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Lucida Sans" pitchFamily="34" charset="0"/>
              <a:buChar char="»"/>
              <a:defRPr sz="2000">
                <a:solidFill>
                  <a:schemeClr val="accent6"/>
                </a:solidFill>
                <a:latin typeface="Myriad Pro"/>
                <a:ea typeface="+mn-ea"/>
                <a:cs typeface="+mn-cs"/>
                <a:sym typeface="Lucida Sans" pitchFamily="34" charset="0"/>
              </a:defRPr>
            </a:lvl5pPr>
            <a:lvl6pPr marL="25939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6pPr>
            <a:lvl7pPr marL="30511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7pPr>
            <a:lvl8pPr marL="35083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8pPr>
            <a:lvl9pPr marL="396557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9pPr>
          </a:lstStyle>
          <a:p>
            <a:pPr marL="79375" indent="0">
              <a:buFont typeface="Lucida Sans" pitchFamily="34" charset="0"/>
              <a:buNone/>
              <a:defRPr/>
            </a:pPr>
            <a:r>
              <a:rPr lang="en-IE" kern="0" dirty="0" smtClean="0">
                <a:solidFill>
                  <a:srgbClr val="003300"/>
                </a:solidFill>
              </a:rPr>
              <a:t>Base cow is unchanged </a:t>
            </a:r>
          </a:p>
          <a:p>
            <a:pPr marL="79375" indent="0">
              <a:buFont typeface="Lucida Sans" pitchFamily="34" charset="0"/>
              <a:buNone/>
              <a:defRPr/>
            </a:pPr>
            <a:r>
              <a:rPr lang="en-IE" sz="2800" kern="0" dirty="0">
                <a:solidFill>
                  <a:srgbClr val="003300"/>
                </a:solidFill>
              </a:rPr>
              <a:t>	</a:t>
            </a:r>
            <a:r>
              <a:rPr lang="en-IE" sz="2800" kern="0" dirty="0" smtClean="0">
                <a:solidFill>
                  <a:srgbClr val="003300"/>
                </a:solidFill>
              </a:rPr>
              <a:t>(born 2005, calved 2007)</a:t>
            </a:r>
            <a:endParaRPr lang="en-IE" kern="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91264" cy="1930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Correlations between old/new proofs</a:t>
            </a:r>
            <a:endParaRPr lang="en-IE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687886"/>
              </p:ext>
            </p:extLst>
          </p:nvPr>
        </p:nvGraphicFramePr>
        <p:xfrm>
          <a:off x="899592" y="1628800"/>
          <a:ext cx="7488238" cy="3240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202"/>
                <a:gridCol w="1092509"/>
                <a:gridCol w="1092509"/>
                <a:gridCol w="1092509"/>
                <a:gridCol w="1092509"/>
              </a:tblGrid>
              <a:tr h="900025">
                <a:tc>
                  <a:txBody>
                    <a:bodyPr/>
                    <a:lstStyle/>
                    <a:p>
                      <a:pPr algn="l" fontAlgn="b"/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err="1">
                          <a:effectLst/>
                        </a:rPr>
                        <a:t>Num</a:t>
                      </a:r>
                      <a:r>
                        <a:rPr lang="en-IE" sz="1800" u="none" strike="noStrike" dirty="0">
                          <a:effectLst/>
                        </a:rPr>
                        <a:t> </a:t>
                      </a:r>
                      <a:r>
                        <a:rPr lang="en-IE" sz="1800" u="none" strike="noStrike" dirty="0" err="1">
                          <a:effectLst/>
                        </a:rPr>
                        <a:t>Anis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Milk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Fat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err="1">
                          <a:effectLst/>
                        </a:rPr>
                        <a:t>Prot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</a:tr>
              <a:tr h="48001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800" u="none" strike="noStrike" dirty="0">
                          <a:effectLst/>
                        </a:rPr>
                        <a:t>Bulls &gt;90%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2258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0.966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 smtClean="0">
                          <a:effectLst/>
                        </a:rPr>
                        <a:t>0.970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0.956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</a:tr>
              <a:tr h="48001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800" u="none" strike="noStrike">
                          <a:effectLst/>
                        </a:rPr>
                        <a:t>Bulls &gt;70%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3557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0.954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0.947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>
                          <a:effectLst/>
                        </a:rPr>
                        <a:t>0.939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</a:tr>
              <a:tr h="90002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800" u="none" strike="noStrike" dirty="0">
                          <a:effectLst/>
                        </a:rPr>
                        <a:t>All Cows with records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1831295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0.924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0.935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0.923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</a:tr>
              <a:tr h="48001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800" u="none" strike="noStrike">
                          <a:effectLst/>
                        </a:rPr>
                        <a:t>Alive Cows with records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626774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>
                          <a:effectLst/>
                        </a:rPr>
                        <a:t>0.956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>
                          <a:effectLst/>
                        </a:rPr>
                        <a:t>0.958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800" u="none" strike="noStrike" dirty="0">
                          <a:effectLst/>
                        </a:rPr>
                        <a:t>0.953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19" marR="7619" marT="7618" marB="0" anchor="ctr"/>
                </a:tc>
              </a:tr>
            </a:tbl>
          </a:graphicData>
        </a:graphic>
      </p:graphicFrame>
      <p:sp>
        <p:nvSpPr>
          <p:cNvPr id="143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E256DC49-4EBA-41BE-BF98-0DA7FC783712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8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Old vs New – Ai Bulls </a:t>
            </a:r>
            <a:br>
              <a:rPr lang="en-US" altLang="en-US" dirty="0" smtClean="0">
                <a:solidFill>
                  <a:srgbClr val="62AE34"/>
                </a:solidFill>
                <a:sym typeface="Myriad Pro Bold"/>
              </a:rPr>
            </a:br>
            <a:r>
              <a:rPr lang="en-US" altLang="en-US" dirty="0" smtClean="0">
                <a:solidFill>
                  <a:srgbClr val="62AE34"/>
                </a:solidFill>
                <a:sym typeface="Myriad Pro Bold"/>
              </a:rPr>
              <a:t>Milk Sub Index</a:t>
            </a:r>
            <a:endParaRPr lang="en-IE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defRPr>
            </a:lvl9pPr>
          </a:lstStyle>
          <a:p>
            <a:pPr eaLnBrk="1" hangingPunct="1"/>
            <a:fld id="{D012E196-EBC4-42EF-B097-C84778A4F00C}" type="slidenum">
              <a:rPr lang="en-US" altLang="en-US" sz="1700" smtClean="0">
                <a:solidFill>
                  <a:srgbClr val="F9FFF9"/>
                </a:solidFill>
                <a:latin typeface="Myriad Pro Bold"/>
                <a:ea typeface="Myriad Pro Bold"/>
                <a:cs typeface="Myriad Pro Bold"/>
                <a:sym typeface="Myriad Pro Bold"/>
              </a:rPr>
              <a:pPr eaLnBrk="1" hangingPunct="1"/>
              <a:t>9</a:t>
            </a:fld>
            <a:endParaRPr lang="en-US" altLang="en-US" sz="1700" smtClean="0">
              <a:solidFill>
                <a:srgbClr val="F9FFF9"/>
              </a:solidFill>
              <a:latin typeface="Myriad Pro Bold"/>
              <a:ea typeface="Myriad Pro Bold"/>
              <a:cs typeface="Myriad Pro Bold"/>
              <a:sym typeface="Myriad Pro Bold"/>
            </a:endParaRPr>
          </a:p>
        </p:txBody>
      </p:sp>
      <p:pic>
        <p:nvPicPr>
          <p:cNvPr id="1536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949450"/>
            <a:ext cx="5956300" cy="3827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BF Cover P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BF Cover Page">
      <a:majorFont>
        <a:latin typeface="Myriad Pro Bold"/>
        <a:ea typeface="ヒラギノ角ゴ ProN W6"/>
        <a:cs typeface="ヒラギノ角ゴ ProN W6"/>
      </a:majorFont>
      <a:minorFont>
        <a:latin typeface="Lucida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ICBF Cov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CBF Inside P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BF Inside Page">
      <a:majorFont>
        <a:latin typeface="Lucida Sans"/>
        <a:ea typeface="ヒラギノ角ゴ ProN W3"/>
        <a:cs typeface="ヒラギノ角ゴ ProN W3"/>
      </a:majorFont>
      <a:minorFont>
        <a:latin typeface="Lucida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ICBF Insid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Pages>0</Pages>
  <Words>794</Words>
  <Characters>0</Characters>
  <Application>Microsoft Office PowerPoint</Application>
  <PresentationFormat>On-screen Show (4:3)</PresentationFormat>
  <Lines>0</Lines>
  <Paragraphs>367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ICBF Cover Page</vt:lpstr>
      <vt:lpstr>ICBF Inside Page</vt:lpstr>
      <vt:lpstr>1_Final Slide</vt:lpstr>
      <vt:lpstr>Final Slide</vt:lpstr>
      <vt:lpstr>PowerPoint Presentation</vt:lpstr>
      <vt:lpstr>Background</vt:lpstr>
      <vt:lpstr>Actions – Test Day Model</vt:lpstr>
      <vt:lpstr>Actions</vt:lpstr>
      <vt:lpstr>Actions</vt:lpstr>
      <vt:lpstr>Data</vt:lpstr>
      <vt:lpstr>Weighing by Parity</vt:lpstr>
      <vt:lpstr>Correlations between old/new proofs</vt:lpstr>
      <vt:lpstr>Old vs New – Ai Bulls  Milk Sub Index</vt:lpstr>
      <vt:lpstr>Old vs New – Ai Bulls Milk PTA(Overall)</vt:lpstr>
      <vt:lpstr>Old vs New – Ai Bulls Milk (Parity 1)</vt:lpstr>
      <vt:lpstr>Reliability Changes</vt:lpstr>
      <vt:lpstr>Changes different Animals</vt:lpstr>
      <vt:lpstr>Changes different Breeds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McCarthy</cp:lastModifiedBy>
  <cp:revision>59</cp:revision>
  <dcterms:modified xsi:type="dcterms:W3CDTF">2017-06-16T15:48:48Z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